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CC4070E-3D5B-F862-0014-DC974C34C20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The Stellar Journey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349957-7A59-037D-D34C-E3284EC2ACA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940B87-EDC8-4A70-A06C-937AA34B1B1E}" type="datetime1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3512B2-1A8A-72D8-E18F-614862D72C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Created for Astro 101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8581A2-976F-EF75-7D70-D93D27FEB1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FA82B8-E96E-4A8A-96AC-0D0D187CFE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864478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The Stellar Journey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B9709-1B04-409F-A6D4-EEF1EB48B9BD}" type="datetime1">
              <a:rPr lang="en-IN" smtClean="0"/>
              <a:t>04-10-2025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Created for Astro 101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E7C338-3953-443F-993C-DFD3591C00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7487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A211E-46C1-3474-9651-526A8CBEE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DC585F-B999-6BE4-56D5-E140507DD8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94943-4E0B-2BB6-CBCC-0784F6EA9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EFE38-FF6B-4C7E-81AC-CB66D7D7E8FB}" type="datetime1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5439D-05B5-6416-C386-7E48261EE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The Stellar Journey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6B06A-28AC-1867-9B59-B5A571CC3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2957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EF5F7-A94F-84D6-7C81-BABC86BB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63F4B8-874D-17BF-D359-DB4D60A9EB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EF5E3-65F3-C49E-702F-C78A07908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34670-DE62-4779-949E-BF218D2A9077}" type="datetime1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A10AC-EB18-CF6C-0FDC-0296438A3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The Stellar Journey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AE1F1-5664-D67F-B969-3CA6915F2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3410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1EC178-7891-A39A-2112-DCFEFD7484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AD5484-C8B7-E340-3973-0D82A27B22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D5281-2D0D-9661-52D7-720008A81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6E4A6-A9F7-459E-AEB3-0BA803F69F94}" type="datetime1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CCC1E-565B-A40D-4E4D-647A811FB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The Stellar Journey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9A716D-88D7-0F84-6CD9-0E18EAFE3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2230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9D3C0-A229-B381-5DC1-F81EF8546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D019E-45A1-F896-5BF1-53A4ABCE7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55A44-35AB-0CA3-7C49-5D60C6A6C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E0C90-2ED0-466B-85B7-941C80DB36BD}" type="datetime1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6ED3B-72A8-409B-501E-428F6851E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The Stellar Journey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5C732-8047-DA0A-96C6-ACAD450E9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8927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0A85F-A850-911B-5181-9D8315C95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0FF9F8-732A-5A79-CECD-EB8DC91DB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848DE-9DFC-395A-4C34-3530BE6FA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439AC-4AD5-49B4-B07E-C28D5DA5ACEA}" type="datetime1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16CB6-7A52-F0F3-8596-E8A14ADAC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The Stellar Journey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93EEF-54E6-49BA-A5A0-DB84C058B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7887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3BB39-AA9F-AD17-D616-846B1AB8B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8648F-9D18-7965-E1E0-6F706E57C6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F4E904-CDD4-C43A-A08E-93E989CB64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A5B54-2BD6-918F-F81A-27183CDEB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7548-11F5-4F75-8BE5-865F55EE9A96}" type="datetime1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BFCD7-D4C0-D829-6104-C2B0B9F75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The Stellar Journey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C15A5-AD16-53B3-3BE3-4A27AB61B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0875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4433E-01AA-20BC-982E-C173B29AF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02982A-9CBC-3A3C-0430-2176CCA0B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7D223E-6308-5F89-3CF5-789858E4D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C8E07D-9BE8-1A72-48F0-B0E4FC30D2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BB50A-8CB4-A291-5EDD-ABCE1E2D06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1257E3-F921-06F5-B303-67DB8AE85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353DE-3CA4-42FB-BCC5-3A683D80EC9C}" type="datetime1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6628C0-5517-AB16-A23A-0C566DDA1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The Stellar Journey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BE5F98-1E0A-578F-3E89-EB76FA4AA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35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C8B8E-FCCC-9D2A-9DCC-05DC917C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46943A-C669-75B7-3205-8551CDD32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ADFDE-D424-44B1-8C35-05C974394FD7}" type="datetime1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8E9113-EA7E-E114-3BE4-55C6B498B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The Stellar Journey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A9D54C-8AB9-55CF-1383-8B6F768E6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8595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8908C5-7223-D83B-BF6A-7E0A040D9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9FF9D-CD8D-4AE3-BB04-B822C6E37E90}" type="datetime1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9B87A5-6074-D636-FB50-6DEEEBE03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The Stellar Journey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8837C-0225-928D-4843-E7FAB5C24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7542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64D54-A541-C411-D65C-15ECD8F81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5C892-AEF2-AC7B-17E3-6098B42B95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F8EE7B-6C98-D8C5-F2E2-783A358F8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25B6D-CFDF-90A2-8891-25D1ABCAC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EA2EB-7B69-4441-935E-B93E8B4DF5D9}" type="datetime1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56B9A-3404-41A7-70B7-99723465C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The Stellar Journey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759BE-205C-CD21-F6BF-6EA6F21FC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1695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C118F-D8A9-3D13-19B1-F58CC34BE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2B0A40-B700-EA0F-54FA-AE4F88E3FC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6C97C0-67CB-9A5C-9F38-9E0A1A43F0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F834B1-2215-B327-1652-F3DDCA9AB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DDCC4-8EFC-41C9-AA2F-84DF6A29EE91}" type="datetime1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63031F-73AB-79D0-BEB3-2B2B1726F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The Stellar Journey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6D9599-8550-123D-151B-907C9D462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2806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74743C-52BC-9DCE-BF67-8E576953D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61C4C-5664-4412-0DCC-5D2072401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CEBD3-9DA4-CDE3-5204-58D907959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078B4-D9C1-4531-A1BB-C1E3547EF340}" type="datetime1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071C2-C808-25B8-CC34-D011F1D63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The Stellar Journey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07914-C509-4EF8-CAD2-6E7AA21DA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AC1D6-1F47-4B8F-8992-8EF030D6F8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605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rk Nebula Wallpapers - Top Free Dark Nebula Backgrounds - WallpaperAccess">
            <a:extLst>
              <a:ext uri="{FF2B5EF4-FFF2-40B4-BE49-F238E27FC236}">
                <a16:creationId xmlns:a16="http://schemas.microsoft.com/office/drawing/2014/main" id="{525919A3-099E-F82A-5F4A-81144719A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5ADA80-5D43-83E3-4526-3487777741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odoni MT Condensed" panose="02070606080606020203" pitchFamily="18" charset="0"/>
              </a:rPr>
              <a:t>The Life Cycle of a Star: </a:t>
            </a:r>
            <a:br>
              <a:rPr lang="en-US" dirty="0">
                <a:solidFill>
                  <a:schemeClr val="bg1"/>
                </a:solidFill>
                <a:latin typeface="Bodoni MT Condensed" panose="02070606080606020203" pitchFamily="18" charset="0"/>
              </a:rPr>
            </a:br>
            <a:r>
              <a:rPr lang="en-US" dirty="0">
                <a:solidFill>
                  <a:schemeClr val="bg1"/>
                </a:solidFill>
                <a:latin typeface="Bodoni MT Condensed" panose="02070606080606020203" pitchFamily="18" charset="0"/>
              </a:rPr>
              <a:t>From Nebula to Supernova</a:t>
            </a:r>
            <a:endParaRPr lang="en-IN" dirty="0">
              <a:solidFill>
                <a:schemeClr val="bg1"/>
              </a:solidFill>
              <a:latin typeface="Bodoni MT Condensed" panose="020706060806060202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B8A1A3-5648-71EB-260F-3F1250F60D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Bodoni MT Condensed" panose="02070606080606020203" pitchFamily="18" charset="0"/>
              </a:rPr>
              <a:t>An Animated Look at Cosmic Evolution</a:t>
            </a:r>
            <a:endParaRPr lang="en-IN" dirty="0">
              <a:solidFill>
                <a:schemeClr val="bg1"/>
              </a:solidFill>
              <a:latin typeface="Bodoni MT Condensed" panose="020706060806060202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EFFF0F-F7CF-BECE-E083-F69AC2F994C3}"/>
              </a:ext>
            </a:extLst>
          </p:cNvPr>
          <p:cNvSpPr txBox="1"/>
          <p:nvPr/>
        </p:nvSpPr>
        <p:spPr>
          <a:xfrm>
            <a:off x="0" y="0"/>
            <a:ext cx="2588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odoni MT Condensed" panose="02070606080606020203" pitchFamily="18" charset="0"/>
              </a:rPr>
              <a:t>The Stellar Journey</a:t>
            </a:r>
            <a:endParaRPr lang="en-IN" sz="2400" dirty="0">
              <a:solidFill>
                <a:schemeClr val="bg1"/>
              </a:solidFill>
              <a:latin typeface="Bodoni MT Condensed" panose="02070606080606020203" pitchFamily="18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E666412-53BB-5AEB-E313-85F45BA40B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en-IN" dirty="0"/>
              <a:t>Created for </a:t>
            </a:r>
            <a:r>
              <a:rPr lang="en-IN"/>
              <a:t>Astro 101|</a:t>
            </a:r>
            <a:fld id="{C982AED5-83AE-4365-B52B-8F5DAEF0B6FB}" type="datetime1">
              <a:rPr lang="en-IN" smtClean="0"/>
              <a:t>04-10-2025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870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0" name="Picture 22" descr="space, Pillars Of Creation, Nebula Wallpapers HD / Desktop and Mobile ...">
            <a:extLst>
              <a:ext uri="{FF2B5EF4-FFF2-40B4-BE49-F238E27FC236}">
                <a16:creationId xmlns:a16="http://schemas.microsoft.com/office/drawing/2014/main" id="{D19C2DB4-D882-155D-45EC-8434EEC84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76199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658A64-38D6-456D-B92D-B3821F967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bg1"/>
                </a:solidFill>
                <a:latin typeface="Bodoni MT Condensed" panose="02070606080606020203" pitchFamily="18" charset="0"/>
              </a:rPr>
              <a:t>Nebula: The Stellar Nursery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576006-6A43-699E-EE62-783E3CE397C5}"/>
              </a:ext>
            </a:extLst>
          </p:cNvPr>
          <p:cNvSpPr txBox="1"/>
          <p:nvPr/>
        </p:nvSpPr>
        <p:spPr>
          <a:xfrm>
            <a:off x="0" y="0"/>
            <a:ext cx="2588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odoni MT Condensed" panose="02070606080606020203" pitchFamily="18" charset="0"/>
              </a:rPr>
              <a:t>Stellar Birth</a:t>
            </a:r>
            <a:endParaRPr lang="en-IN" sz="2400" dirty="0">
              <a:solidFill>
                <a:schemeClr val="bg1"/>
              </a:solidFill>
              <a:latin typeface="Bodoni MT Condensed" panose="02070606080606020203" pitchFamily="18" charset="0"/>
            </a:endParaRP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31F59B88-CE0C-0808-6E02-F2DBEDF18B1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14632" y="1690688"/>
            <a:ext cx="10162735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 Stars are born from vast clouds of gas and dust called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nebulae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 The immense force of gravity is the primary engine of star formation, pulling gas and dust together.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 This material collapses and heats up, forming a dense core known as a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protostar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 This early stellar core is not yet a true star; it's too cool for nuclear fusion to begin.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 Star birth is an incredibly slow process, taking millions of years for a protostar to ignite and become a main-sequence star.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 If the collapsing material doesn't have enough mass, it can't ignite fusion and instead becomes a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brown dwarf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 Condensed" panose="02070606080606020203" pitchFamily="18" charset="0"/>
              </a:rPr>
              <a:t> or "failed star."</a:t>
            </a:r>
          </a:p>
        </p:txBody>
      </p:sp>
    </p:spTree>
    <p:extLst>
      <p:ext uri="{BB962C8B-B14F-4D97-AF65-F5344CB8AC3E}">
        <p14:creationId xmlns:p14="http://schemas.microsoft.com/office/powerpoint/2010/main" val="811674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ark Nebula Wallpapers - Top Free Dark Nebula Backgrounds - WallpaperAccess">
            <a:extLst>
              <a:ext uri="{FF2B5EF4-FFF2-40B4-BE49-F238E27FC236}">
                <a16:creationId xmlns:a16="http://schemas.microsoft.com/office/drawing/2014/main" id="{76E242B6-A1C4-F913-378F-15E15CF4964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636" y="0"/>
            <a:ext cx="12376792" cy="688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1BEF3F-D25A-0721-5DA8-A74E37134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bg1"/>
                </a:solidFill>
                <a:latin typeface="Bodoni MT Condensed" panose="02070606080606020203" pitchFamily="18" charset="0"/>
              </a:rPr>
              <a:t>The Long, Stable Life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66C0EC-BCB6-3DF0-E381-04C31149DA09}"/>
              </a:ext>
            </a:extLst>
          </p:cNvPr>
          <p:cNvSpPr txBox="1"/>
          <p:nvPr/>
        </p:nvSpPr>
        <p:spPr>
          <a:xfrm>
            <a:off x="0" y="0"/>
            <a:ext cx="2588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odoni MT Condensed" panose="02070606080606020203" pitchFamily="18" charset="0"/>
              </a:rPr>
              <a:t>Main Sequence </a:t>
            </a:r>
            <a:endParaRPr lang="en-IN" sz="2400" dirty="0">
              <a:solidFill>
                <a:schemeClr val="bg1"/>
              </a:solidFill>
              <a:latin typeface="Bodoni MT Condensed" panose="02070606080606020203" pitchFamily="18" charset="0"/>
            </a:endParaRPr>
          </a:p>
        </p:txBody>
      </p:sp>
      <p:pic>
        <p:nvPicPr>
          <p:cNvPr id="3074" name="Picture 2" descr="Image of Hertzsprung-Russell (H-R) diagram">
            <a:extLst>
              <a:ext uri="{FF2B5EF4-FFF2-40B4-BE49-F238E27FC236}">
                <a16:creationId xmlns:a16="http://schemas.microsoft.com/office/drawing/2014/main" id="{F5DA0470-88E0-4286-7BF4-F9A2ACE91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866" y="1954213"/>
            <a:ext cx="4333792" cy="430643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D96F924-F27D-01B0-65A1-8FB0AF1717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880675"/>
              </p:ext>
            </p:extLst>
          </p:nvPr>
        </p:nvGraphicFramePr>
        <p:xfrm>
          <a:off x="6015890" y="2554515"/>
          <a:ext cx="5119244" cy="298994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79811">
                  <a:extLst>
                    <a:ext uri="{9D8B030D-6E8A-4147-A177-3AD203B41FA5}">
                      <a16:colId xmlns:a16="http://schemas.microsoft.com/office/drawing/2014/main" val="223187911"/>
                    </a:ext>
                  </a:extLst>
                </a:gridCol>
                <a:gridCol w="1279811">
                  <a:extLst>
                    <a:ext uri="{9D8B030D-6E8A-4147-A177-3AD203B41FA5}">
                      <a16:colId xmlns:a16="http://schemas.microsoft.com/office/drawing/2014/main" val="3086022030"/>
                    </a:ext>
                  </a:extLst>
                </a:gridCol>
                <a:gridCol w="1279811">
                  <a:extLst>
                    <a:ext uri="{9D8B030D-6E8A-4147-A177-3AD203B41FA5}">
                      <a16:colId xmlns:a16="http://schemas.microsoft.com/office/drawing/2014/main" val="1530632168"/>
                    </a:ext>
                  </a:extLst>
                </a:gridCol>
                <a:gridCol w="1279811">
                  <a:extLst>
                    <a:ext uri="{9D8B030D-6E8A-4147-A177-3AD203B41FA5}">
                      <a16:colId xmlns:a16="http://schemas.microsoft.com/office/drawing/2014/main" val="96722016"/>
                    </a:ext>
                  </a:extLst>
                </a:gridCol>
              </a:tblGrid>
              <a:tr h="916184">
                <a:tc>
                  <a:txBody>
                    <a:bodyPr/>
                    <a:lstStyle/>
                    <a:p>
                      <a:r>
                        <a:rPr lang="en-US" dirty="0"/>
                        <a:t>Star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Lifespan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Primary Fuel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637381"/>
                  </a:ext>
                </a:extLst>
              </a:tr>
              <a:tr h="10368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/>
                        <a:t>Small Star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The Sun, Proxima Centauri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~10 billion years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Hydrogen fusion (slow)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7945592"/>
                  </a:ext>
                </a:extLst>
              </a:tr>
              <a:tr h="1036879">
                <a:tc>
                  <a:txBody>
                    <a:bodyPr/>
                    <a:lstStyle/>
                    <a:p>
                      <a:r>
                        <a:rPr lang="en-US" b="1" dirty="0"/>
                        <a:t>Large Star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Rigel, Betelgeuse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~10 million years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Hydrogen fusion (fast)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6441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08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">
        <p:fade/>
      </p:transition>
    </mc:Choice>
    <mc:Fallback xmlns="">
      <p:transition spd="med" advTm="6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The Rosette nebula in SHO - captured with 11 inch telescope : r/spaceporn">
            <a:extLst>
              <a:ext uri="{FF2B5EF4-FFF2-40B4-BE49-F238E27FC236}">
                <a16:creationId xmlns:a16="http://schemas.microsoft.com/office/drawing/2014/main" id="{F36C878E-F734-02E1-F8BE-AD1D5D2EF5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800" y="-33450"/>
            <a:ext cx="12293600" cy="6861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54F06D-3643-6449-A410-B03B6F91C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Bodoni MT Condensed" panose="02070606080606020203" pitchFamily="18" charset="0"/>
              </a:rPr>
              <a:t>The Two Paths of Death</a:t>
            </a:r>
            <a:endParaRPr lang="en-IN" dirty="0">
              <a:solidFill>
                <a:schemeClr val="bg1"/>
              </a:solidFill>
              <a:latin typeface="Bodoni MT Condensed" panose="020706060806060202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401E64-4E58-F59F-C29F-0AB7CC30BCA0}"/>
              </a:ext>
            </a:extLst>
          </p:cNvPr>
          <p:cNvSpPr txBox="1"/>
          <p:nvPr/>
        </p:nvSpPr>
        <p:spPr>
          <a:xfrm>
            <a:off x="0" y="0"/>
            <a:ext cx="2588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latin typeface="Bodoni MT Condensed" panose="02070606080606020203" pitchFamily="18" charset="0"/>
              </a:rPr>
              <a:t>Stellar Demise</a:t>
            </a:r>
          </a:p>
        </p:txBody>
      </p:sp>
      <p:pic>
        <p:nvPicPr>
          <p:cNvPr id="4100" name="Picture 4" descr="Image of a white dwarf star">
            <a:extLst>
              <a:ext uri="{FF2B5EF4-FFF2-40B4-BE49-F238E27FC236}">
                <a16:creationId xmlns:a16="http://schemas.microsoft.com/office/drawing/2014/main" id="{341BF2B3-1CC7-4879-739C-D05FC74AE1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3051" y="4373276"/>
            <a:ext cx="7987497" cy="211959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685981E-EA40-D3D6-7309-910FF5550670}"/>
              </a:ext>
            </a:extLst>
          </p:cNvPr>
          <p:cNvSpPr/>
          <p:nvPr/>
        </p:nvSpPr>
        <p:spPr>
          <a:xfrm>
            <a:off x="907625" y="1459855"/>
            <a:ext cx="496995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Path 1: Low-Mass Star (The Whisper):</a:t>
            </a:r>
            <a:endParaRPr lang="en-US" sz="2400" b="1" cap="none" spc="0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70E9AD-3F41-D81C-DC5B-CE8F52D691CC}"/>
              </a:ext>
            </a:extLst>
          </p:cNvPr>
          <p:cNvSpPr/>
          <p:nvPr/>
        </p:nvSpPr>
        <p:spPr>
          <a:xfrm>
            <a:off x="6096000" y="1456670"/>
            <a:ext cx="459061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Path 2: High-Mass Star (The Bang):</a:t>
            </a:r>
            <a:endParaRPr lang="en-US" sz="2400" b="1" cap="none" spc="0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404891-0573-BDE8-F651-06AF772874B8}"/>
              </a:ext>
            </a:extLst>
          </p:cNvPr>
          <p:cNvSpPr txBox="1"/>
          <p:nvPr/>
        </p:nvSpPr>
        <p:spPr>
          <a:xfrm>
            <a:off x="1169904" y="2484724"/>
            <a:ext cx="22226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Planetary Nebula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7A3827-7BD4-6872-CB9D-330B12EA4F7E}"/>
              </a:ext>
            </a:extLst>
          </p:cNvPr>
          <p:cNvSpPr txBox="1"/>
          <p:nvPr/>
        </p:nvSpPr>
        <p:spPr>
          <a:xfrm>
            <a:off x="3530991" y="2474893"/>
            <a:ext cx="18850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White Dwarf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F5D4AF-91BF-6D52-360E-2835DCB44AAE}"/>
              </a:ext>
            </a:extLst>
          </p:cNvPr>
          <p:cNvSpPr txBox="1"/>
          <p:nvPr/>
        </p:nvSpPr>
        <p:spPr>
          <a:xfrm>
            <a:off x="5416062" y="2622585"/>
            <a:ext cx="2042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Supernova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429207-A2AF-927B-4EAA-79281ED6233C}"/>
              </a:ext>
            </a:extLst>
          </p:cNvPr>
          <p:cNvSpPr txBox="1"/>
          <p:nvPr/>
        </p:nvSpPr>
        <p:spPr>
          <a:xfrm>
            <a:off x="8018584" y="2622585"/>
            <a:ext cx="36165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Neutron Star/Blackhole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58EAAFC3-9EEA-E751-F655-D31D6709994D}"/>
              </a:ext>
            </a:extLst>
          </p:cNvPr>
          <p:cNvSpPr/>
          <p:nvPr/>
        </p:nvSpPr>
        <p:spPr>
          <a:xfrm>
            <a:off x="2743200" y="2743200"/>
            <a:ext cx="649400" cy="40260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061E177C-4AC6-0218-56B9-55B1B1F74017}"/>
              </a:ext>
            </a:extLst>
          </p:cNvPr>
          <p:cNvSpPr/>
          <p:nvPr/>
        </p:nvSpPr>
        <p:spPr>
          <a:xfrm>
            <a:off x="4721949" y="2716856"/>
            <a:ext cx="649400" cy="40260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7EA4EB92-4163-BD0F-F0FB-3E8C16D4A684}"/>
              </a:ext>
            </a:extLst>
          </p:cNvPr>
          <p:cNvSpPr/>
          <p:nvPr/>
        </p:nvSpPr>
        <p:spPr>
          <a:xfrm>
            <a:off x="7178624" y="2743199"/>
            <a:ext cx="649400" cy="40260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C49AA5B-05E2-6B20-0998-F98F69F40200}"/>
              </a:ext>
            </a:extLst>
          </p:cNvPr>
          <p:cNvSpPr/>
          <p:nvPr/>
        </p:nvSpPr>
        <p:spPr>
          <a:xfrm>
            <a:off x="700651" y="2466627"/>
            <a:ext cx="2063393" cy="954107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773CC58-A809-8F3B-B522-5741CBB02CE6}"/>
              </a:ext>
            </a:extLst>
          </p:cNvPr>
          <p:cNvSpPr/>
          <p:nvPr/>
        </p:nvSpPr>
        <p:spPr>
          <a:xfrm>
            <a:off x="3324017" y="2526250"/>
            <a:ext cx="1515658" cy="87105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797941-AAA1-2580-6171-CDB1A6FEAE8E}"/>
              </a:ext>
            </a:extLst>
          </p:cNvPr>
          <p:cNvSpPr/>
          <p:nvPr/>
        </p:nvSpPr>
        <p:spPr>
          <a:xfrm>
            <a:off x="5211434" y="2453072"/>
            <a:ext cx="2063393" cy="954107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908FAAB-561B-C142-687B-FD562F60B112}"/>
              </a:ext>
            </a:extLst>
          </p:cNvPr>
          <p:cNvSpPr/>
          <p:nvPr/>
        </p:nvSpPr>
        <p:spPr>
          <a:xfrm>
            <a:off x="7828024" y="2195544"/>
            <a:ext cx="3893818" cy="1532465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1504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llustration artistiques | Nebula in deep space with stars | Europosters">
            <a:extLst>
              <a:ext uri="{FF2B5EF4-FFF2-40B4-BE49-F238E27FC236}">
                <a16:creationId xmlns:a16="http://schemas.microsoft.com/office/drawing/2014/main" id="{D75D653B-5468-F7DC-1EE4-48A192EA3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21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E3A20C-5C89-D2C9-042C-FC82E620C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Bodoni MT" panose="02070603080606020203" pitchFamily="18" charset="0"/>
              </a:rPr>
              <a:t>Cosmic Recycling - A New Generation</a:t>
            </a:r>
            <a:endParaRPr lang="en-IN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44A5A1-0AA8-F099-BF53-E92AD580D4DA}"/>
              </a:ext>
            </a:extLst>
          </p:cNvPr>
          <p:cNvSpPr txBox="1"/>
          <p:nvPr/>
        </p:nvSpPr>
        <p:spPr>
          <a:xfrm>
            <a:off x="0" y="0"/>
            <a:ext cx="2588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  <a:latin typeface="Bodoni MT" panose="02070603080606020203" pitchFamily="18" charset="0"/>
              </a:rPr>
              <a:t>Cosmic Legacy</a:t>
            </a:r>
            <a:r>
              <a:rPr lang="en-IN" sz="2400" dirty="0"/>
              <a:t>.</a:t>
            </a:r>
            <a:endParaRPr lang="en-IN" sz="2400" dirty="0">
              <a:solidFill>
                <a:schemeClr val="bg1"/>
              </a:solidFill>
              <a:latin typeface="Bodoni MT Condensed" panose="02070606080606020203" pitchFamily="18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44ABCF8-5CA0-6268-3A4F-3916B772029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23129"/>
            <a:ext cx="913148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" panose="02070603080606020203" pitchFamily="18" charset="0"/>
              </a:rPr>
              <a:t>Supernovae explosions scatter heavy elements (like Carbon, Oxygen, and Iron) into space.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" panose="02070603080606020203" pitchFamily="18" charset="0"/>
              </a:rPr>
              <a:t>These elements become the building blocks for new stars, planets, and even life.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odoni MT" panose="02070603080606020203" pitchFamily="18" charset="0"/>
              </a:rPr>
              <a:t>The death of one star directly feeds the birth of the next generation of celestial objects.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CF1EF6-E3B3-E2CA-6BF5-CC7F95610A06}"/>
              </a:ext>
            </a:extLst>
          </p:cNvPr>
          <p:cNvSpPr txBox="1"/>
          <p:nvPr/>
        </p:nvSpPr>
        <p:spPr>
          <a:xfrm>
            <a:off x="2789716" y="6123543"/>
            <a:ext cx="8564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odoni MT" panose="02070603080606020203" pitchFamily="18" charset="0"/>
              </a:rPr>
              <a:t>Thank You! | For more </a:t>
            </a:r>
            <a:r>
              <a:rPr lang="en-US" dirty="0" err="1">
                <a:solidFill>
                  <a:schemeClr val="bg1"/>
                </a:solidFill>
                <a:latin typeface="Bodoni MT" panose="02070603080606020203" pitchFamily="18" charset="0"/>
              </a:rPr>
              <a:t>info:</a:t>
            </a:r>
            <a:r>
              <a:rPr lang="en-US" dirty="0" err="1">
                <a:solidFill>
                  <a:schemeClr val="bg1"/>
                </a:solidFill>
                <a:latin typeface="Bodoni MT" panose="02070603080606020203" pitchFamily="18" charset="0"/>
                <a:hlinkClick r:id="rId3" action="ppaction://hlinksldjump"/>
              </a:rPr>
              <a:t>https</a:t>
            </a:r>
            <a:r>
              <a:rPr lang="en-US" dirty="0">
                <a:solidFill>
                  <a:schemeClr val="bg1"/>
                </a:solidFill>
                <a:latin typeface="Bodoni MT" panose="02070603080606020203" pitchFamily="18" charset="0"/>
                <a:hlinkClick r:id="rId3" action="ppaction://hlinksldjump"/>
              </a:rPr>
              <a:t>://cosmicopia.gsfc.nasa.gov/nucleo.html</a:t>
            </a:r>
            <a:endParaRPr lang="en-IN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7872C1-7D5F-4219-B198-BB7DD192EE11}"/>
              </a:ext>
            </a:extLst>
          </p:cNvPr>
          <p:cNvSpPr/>
          <p:nvPr/>
        </p:nvSpPr>
        <p:spPr>
          <a:xfrm>
            <a:off x="3962414" y="4823555"/>
            <a:ext cx="387329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Bodoni MT" panose="02070603080606020203" pitchFamily="18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66572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313</Words>
  <Application>Microsoft Office PowerPoint</Application>
  <PresentationFormat>Widescreen</PresentationFormat>
  <Paragraphs>41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Bodoni MT</vt:lpstr>
      <vt:lpstr>Bodoni MT Condensed</vt:lpstr>
      <vt:lpstr>Calibri</vt:lpstr>
      <vt:lpstr>Calibri Light</vt:lpstr>
      <vt:lpstr>Office Theme</vt:lpstr>
      <vt:lpstr>The Life Cycle of a Star:  From Nebula to Supernova</vt:lpstr>
      <vt:lpstr>Nebula: The Stellar Nursery</vt:lpstr>
      <vt:lpstr>The Long, Stable Life</vt:lpstr>
      <vt:lpstr>The Two Paths of Death</vt:lpstr>
      <vt:lpstr>Cosmic Recycling - A New Generation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CSD</dc:creator>
  <cp:lastModifiedBy>CSD</cp:lastModifiedBy>
  <cp:revision>2</cp:revision>
  <dcterms:created xsi:type="dcterms:W3CDTF">2025-09-29T09:49:56Z</dcterms:created>
  <dcterms:modified xsi:type="dcterms:W3CDTF">2025-10-04T05:44:55Z</dcterms:modified>
</cp:coreProperties>
</file>

<file path=docProps/thumbnail.jpeg>
</file>